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5"/>
  </p:notesMasterIdLst>
  <p:handoutMasterIdLst>
    <p:handoutMasterId r:id="rId6"/>
  </p:handoutMasterIdLst>
  <p:sldIdLst>
    <p:sldId id="851" r:id="rId2"/>
    <p:sldId id="835" r:id="rId3"/>
    <p:sldId id="860" r:id="rId4"/>
  </p:sldIdLst>
  <p:sldSz cx="11917363" cy="6911975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03452" algn="l" rtl="0" fontAlgn="base">
      <a:spcBef>
        <a:spcPct val="0"/>
      </a:spcBef>
      <a:spcAft>
        <a:spcPct val="0"/>
      </a:spcAft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06903" algn="l" rtl="0" fontAlgn="base">
      <a:spcBef>
        <a:spcPct val="0"/>
      </a:spcBef>
      <a:spcAft>
        <a:spcPct val="0"/>
      </a:spcAft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510355" algn="l" rtl="0" fontAlgn="base">
      <a:spcBef>
        <a:spcPct val="0"/>
      </a:spcBef>
      <a:spcAft>
        <a:spcPct val="0"/>
      </a:spcAft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013807" algn="l" rtl="0" fontAlgn="base">
      <a:spcBef>
        <a:spcPct val="0"/>
      </a:spcBef>
      <a:spcAft>
        <a:spcPct val="0"/>
      </a:spcAft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517260" algn="l" defTabSz="1006903" rtl="0" eaLnBrk="1" latinLnBrk="0" hangingPunct="1"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020711" algn="l" defTabSz="1006903" rtl="0" eaLnBrk="1" latinLnBrk="0" hangingPunct="1"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524163" algn="l" defTabSz="1006903" rtl="0" eaLnBrk="1" latinLnBrk="0" hangingPunct="1"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027615" algn="l" defTabSz="1006903" rtl="0" eaLnBrk="1" latinLnBrk="0" hangingPunct="1">
      <a:defRPr sz="22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  <p15:guide id="3" orient="horz">
          <p15:clr>
            <a:srgbClr val="A4A3A4"/>
          </p15:clr>
        </p15:guide>
        <p15:guide id="4" pos="37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C6FDE"/>
    <a:srgbClr val="F0F5FA"/>
    <a:srgbClr val="ECF1F8"/>
    <a:srgbClr val="009644"/>
    <a:srgbClr val="4F81BD"/>
    <a:srgbClr val="FFFF00"/>
    <a:srgbClr val="FF3300"/>
    <a:srgbClr val="B54441"/>
    <a:srgbClr val="82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67" autoAdjust="0"/>
    <p:restoredTop sz="93750" autoAdjust="0"/>
  </p:normalViewPr>
  <p:slideViewPr>
    <p:cSldViewPr>
      <p:cViewPr varScale="1">
        <p:scale>
          <a:sx n="113" d="100"/>
          <a:sy n="113" d="100"/>
        </p:scale>
        <p:origin x="504" y="108"/>
      </p:cViewPr>
      <p:guideLst>
        <p:guide orient="horz" pos="2161"/>
        <p:guide pos="3841"/>
        <p:guide orient="horz"/>
        <p:guide pos="3754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656" cy="497047"/>
          </a:xfrm>
          <a:prstGeom prst="rect">
            <a:avLst/>
          </a:prstGeom>
        </p:spPr>
        <p:txBody>
          <a:bodyPr vert="horz" lIns="91131" tIns="45565" rIns="91131" bIns="455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047" y="1"/>
            <a:ext cx="2950655" cy="497047"/>
          </a:xfrm>
          <a:prstGeom prst="rect">
            <a:avLst/>
          </a:prstGeom>
        </p:spPr>
        <p:txBody>
          <a:bodyPr vert="horz" lIns="91131" tIns="45565" rIns="91131" bIns="455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30.06.2022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1579"/>
            <a:ext cx="2950656" cy="497047"/>
          </a:xfrm>
          <a:prstGeom prst="rect">
            <a:avLst/>
          </a:prstGeom>
        </p:spPr>
        <p:txBody>
          <a:bodyPr vert="horz" lIns="91131" tIns="45565" rIns="91131" bIns="455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047" y="9441579"/>
            <a:ext cx="2950655" cy="497047"/>
          </a:xfrm>
          <a:prstGeom prst="rect">
            <a:avLst/>
          </a:prstGeom>
        </p:spPr>
        <p:txBody>
          <a:bodyPr vert="horz" lIns="91131" tIns="45565" rIns="91131" bIns="455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656" cy="4970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047" y="1"/>
            <a:ext cx="2950655" cy="4970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30.06.2022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2088" y="746125"/>
            <a:ext cx="6424612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422" y="4721938"/>
            <a:ext cx="5447030" cy="44734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1" tIns="45565" rIns="91131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579"/>
            <a:ext cx="2950656" cy="4970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047" y="9441579"/>
            <a:ext cx="2950655" cy="4970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1" tIns="45565" rIns="91131" bIns="4556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0345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069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51035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01380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517260" algn="l" defTabSz="1006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3020711" algn="l" defTabSz="1006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524163" algn="l" defTabSz="1006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4027615" algn="l" defTabSz="1006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EA824A-ECAA-4660-A371-1DD77E95C13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318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3803" y="2147194"/>
            <a:ext cx="10129758" cy="148159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7605" y="3916786"/>
            <a:ext cx="8342155" cy="176639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6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0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3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0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4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7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40088" y="276800"/>
            <a:ext cx="2681407" cy="58975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5869" y="276800"/>
            <a:ext cx="7845598" cy="58975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391" y="4441585"/>
            <a:ext cx="10129758" cy="1372794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41391" y="2929591"/>
            <a:ext cx="10129758" cy="151199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4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690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103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138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172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207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241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276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95869" y="1612795"/>
            <a:ext cx="5263502" cy="456158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57993" y="1612795"/>
            <a:ext cx="5263502" cy="456158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5868" y="1547196"/>
            <a:ext cx="5265571" cy="6447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3452" indent="0">
              <a:buNone/>
              <a:defRPr sz="2200" b="1"/>
            </a:lvl2pPr>
            <a:lvl3pPr marL="1006903" indent="0">
              <a:buNone/>
              <a:defRPr sz="2000" b="1"/>
            </a:lvl3pPr>
            <a:lvl4pPr marL="1510355" indent="0">
              <a:buNone/>
              <a:defRPr sz="1700" b="1"/>
            </a:lvl4pPr>
            <a:lvl5pPr marL="2013807" indent="0">
              <a:buNone/>
              <a:defRPr sz="1700" b="1"/>
            </a:lvl5pPr>
            <a:lvl6pPr marL="2517260" indent="0">
              <a:buNone/>
              <a:defRPr sz="1700" b="1"/>
            </a:lvl6pPr>
            <a:lvl7pPr marL="3020711" indent="0">
              <a:buNone/>
              <a:defRPr sz="1700" b="1"/>
            </a:lvl7pPr>
            <a:lvl8pPr marL="3524163" indent="0">
              <a:buNone/>
              <a:defRPr sz="1700" b="1"/>
            </a:lvl8pPr>
            <a:lvl9pPr marL="402761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5868" y="2191993"/>
            <a:ext cx="5265571" cy="39823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53857" y="1547196"/>
            <a:ext cx="5267640" cy="64479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3452" indent="0">
              <a:buNone/>
              <a:defRPr sz="2200" b="1"/>
            </a:lvl2pPr>
            <a:lvl3pPr marL="1006903" indent="0">
              <a:buNone/>
              <a:defRPr sz="2000" b="1"/>
            </a:lvl3pPr>
            <a:lvl4pPr marL="1510355" indent="0">
              <a:buNone/>
              <a:defRPr sz="1700" b="1"/>
            </a:lvl4pPr>
            <a:lvl5pPr marL="2013807" indent="0">
              <a:buNone/>
              <a:defRPr sz="1700" b="1"/>
            </a:lvl5pPr>
            <a:lvl6pPr marL="2517260" indent="0">
              <a:buNone/>
              <a:defRPr sz="1700" b="1"/>
            </a:lvl6pPr>
            <a:lvl7pPr marL="3020711" indent="0">
              <a:buNone/>
              <a:defRPr sz="1700" b="1"/>
            </a:lvl7pPr>
            <a:lvl8pPr marL="3524163" indent="0">
              <a:buNone/>
              <a:defRPr sz="1700" b="1"/>
            </a:lvl8pPr>
            <a:lvl9pPr marL="402761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053857" y="2191993"/>
            <a:ext cx="5267640" cy="39823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71" y="275201"/>
            <a:ext cx="3920730" cy="117119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9358" y="275201"/>
            <a:ext cx="6662137" cy="5899179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5871" y="1446397"/>
            <a:ext cx="3920730" cy="4727983"/>
          </a:xfrm>
        </p:spPr>
        <p:txBody>
          <a:bodyPr/>
          <a:lstStyle>
            <a:lvl1pPr marL="0" indent="0">
              <a:buNone/>
              <a:defRPr sz="1600"/>
            </a:lvl1pPr>
            <a:lvl2pPr marL="503452" indent="0">
              <a:buNone/>
              <a:defRPr sz="1200"/>
            </a:lvl2pPr>
            <a:lvl3pPr marL="1006903" indent="0">
              <a:buNone/>
              <a:defRPr sz="1100"/>
            </a:lvl3pPr>
            <a:lvl4pPr marL="1510355" indent="0">
              <a:buNone/>
              <a:defRPr sz="1000"/>
            </a:lvl4pPr>
            <a:lvl5pPr marL="2013807" indent="0">
              <a:buNone/>
              <a:defRPr sz="1000"/>
            </a:lvl5pPr>
            <a:lvl6pPr marL="2517260" indent="0">
              <a:buNone/>
              <a:defRPr sz="1000"/>
            </a:lvl6pPr>
            <a:lvl7pPr marL="3020711" indent="0">
              <a:buNone/>
              <a:defRPr sz="1000"/>
            </a:lvl7pPr>
            <a:lvl8pPr marL="3524163" indent="0">
              <a:buNone/>
              <a:defRPr sz="1000"/>
            </a:lvl8pPr>
            <a:lvl9pPr marL="402761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5888" y="4838385"/>
            <a:ext cx="7150418" cy="5711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35888" y="617599"/>
            <a:ext cx="7150418" cy="4147185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503452" indent="0">
              <a:buNone/>
              <a:defRPr sz="3100"/>
            </a:lvl2pPr>
            <a:lvl3pPr marL="1006903" indent="0">
              <a:buNone/>
              <a:defRPr sz="2700"/>
            </a:lvl3pPr>
            <a:lvl4pPr marL="1510355" indent="0">
              <a:buNone/>
              <a:defRPr sz="2200"/>
            </a:lvl4pPr>
            <a:lvl5pPr marL="2013807" indent="0">
              <a:buNone/>
              <a:defRPr sz="2200"/>
            </a:lvl5pPr>
            <a:lvl6pPr marL="2517260" indent="0">
              <a:buNone/>
              <a:defRPr sz="2200"/>
            </a:lvl6pPr>
            <a:lvl7pPr marL="3020711" indent="0">
              <a:buNone/>
              <a:defRPr sz="2200"/>
            </a:lvl7pPr>
            <a:lvl8pPr marL="3524163" indent="0">
              <a:buNone/>
              <a:defRPr sz="2200"/>
            </a:lvl8pPr>
            <a:lvl9pPr marL="4027615" indent="0">
              <a:buNone/>
              <a:defRPr sz="22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35888" y="5409581"/>
            <a:ext cx="7150418" cy="811196"/>
          </a:xfrm>
        </p:spPr>
        <p:txBody>
          <a:bodyPr/>
          <a:lstStyle>
            <a:lvl1pPr marL="0" indent="0">
              <a:buNone/>
              <a:defRPr sz="1600"/>
            </a:lvl1pPr>
            <a:lvl2pPr marL="503452" indent="0">
              <a:buNone/>
              <a:defRPr sz="1200"/>
            </a:lvl2pPr>
            <a:lvl3pPr marL="1006903" indent="0">
              <a:buNone/>
              <a:defRPr sz="1100"/>
            </a:lvl3pPr>
            <a:lvl4pPr marL="1510355" indent="0">
              <a:buNone/>
              <a:defRPr sz="1000"/>
            </a:lvl4pPr>
            <a:lvl5pPr marL="2013807" indent="0">
              <a:buNone/>
              <a:defRPr sz="1000"/>
            </a:lvl5pPr>
            <a:lvl6pPr marL="2517260" indent="0">
              <a:buNone/>
              <a:defRPr sz="1000"/>
            </a:lvl6pPr>
            <a:lvl7pPr marL="3020711" indent="0">
              <a:buNone/>
              <a:defRPr sz="1000"/>
            </a:lvl7pPr>
            <a:lvl8pPr marL="3524163" indent="0">
              <a:buNone/>
              <a:defRPr sz="1000"/>
            </a:lvl8pPr>
            <a:lvl9pPr marL="402761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95869" y="276800"/>
            <a:ext cx="10725626" cy="115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691" tIns="50345" rIns="100691" bIns="503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95869" y="1612795"/>
            <a:ext cx="10725626" cy="4561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691" tIns="50345" rIns="100691" bIns="503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5869" y="6406377"/>
            <a:ext cx="2780719" cy="367999"/>
          </a:xfrm>
          <a:prstGeom prst="rect">
            <a:avLst/>
          </a:prstGeom>
        </p:spPr>
        <p:txBody>
          <a:bodyPr vert="horz" lIns="100691" tIns="50345" rIns="100691" bIns="5034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30.06.2022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71767" y="6406377"/>
            <a:ext cx="3773831" cy="367999"/>
          </a:xfrm>
          <a:prstGeom prst="rect">
            <a:avLst/>
          </a:prstGeom>
        </p:spPr>
        <p:txBody>
          <a:bodyPr vert="horz" lIns="100691" tIns="50345" rIns="100691" bIns="5034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40776" y="6406377"/>
            <a:ext cx="2780719" cy="367999"/>
          </a:xfrm>
          <a:prstGeom prst="rect">
            <a:avLst/>
          </a:prstGeom>
        </p:spPr>
        <p:txBody>
          <a:bodyPr vert="horz" lIns="100691" tIns="50345" rIns="100691" bIns="5034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5pPr>
      <a:lvl6pPr marL="503452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6pPr>
      <a:lvl7pPr marL="1006903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7pPr>
      <a:lvl8pPr marL="1510355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8pPr>
      <a:lvl9pPr marL="2013807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9pPr>
    </p:titleStyle>
    <p:bodyStyle>
      <a:lvl1pPr marL="377589" indent="-37758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109" indent="-31465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629" indent="-25172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081" indent="-25172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534" indent="-25172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8985" indent="-251726" algn="l" defTabSz="10069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2437" indent="-251726" algn="l" defTabSz="10069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5889" indent="-251726" algn="l" defTabSz="10069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9341" indent="-251726" algn="l" defTabSz="10069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452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903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0355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3807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7260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0711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4163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7615" algn="l" defTabSz="10069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vestrb.ru/ru/business/space/busines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investrb.ru/ru/business/space/industria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134266" y="6437529"/>
            <a:ext cx="2779995" cy="356817"/>
          </a:xfrm>
        </p:spPr>
        <p:txBody>
          <a:bodyPr/>
          <a:lstStyle/>
          <a:p>
            <a:pPr defTabSz="893565">
              <a:defRPr/>
            </a:pPr>
            <a:fld id="{148ECE58-DD8F-41A7-82C0-941C977FA5B8}" type="slidenum">
              <a:rPr lang="ru-RU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893565">
                <a:defRPr/>
              </a:pPr>
              <a:t>1</a:t>
            </a:fld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5328" y="215627"/>
            <a:ext cx="10091291" cy="611653"/>
          </a:xfrm>
          <a:prstGeom prst="rect">
            <a:avLst/>
          </a:prstGeom>
        </p:spPr>
        <p:txBody>
          <a:bodyPr wrap="square" lIns="89357" tIns="44678" rIns="89357" bIns="44678">
            <a:spAutoFit/>
          </a:bodyPr>
          <a:lstStyle/>
          <a:p>
            <a:pPr algn="ctr"/>
            <a:r>
              <a:rPr lang="ru-RU" sz="1694" b="1" cap="all" dirty="0" smtClean="0">
                <a:solidFill>
                  <a:srgbClr val="1F497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Как стать резидентом технопарка или индустриального парка в Республике </a:t>
            </a:r>
            <a:r>
              <a:rPr lang="ru-RU" sz="1694" b="1" cap="all" dirty="0" smtClean="0">
                <a:solidFill>
                  <a:srgbClr val="1F497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Башкортостан?</a:t>
            </a:r>
            <a:endParaRPr lang="ru-RU" sz="1694" b="1" cap="all" dirty="0">
              <a:solidFill>
                <a:srgbClr val="1F497D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9993" y="3039857"/>
            <a:ext cx="3627434" cy="883997"/>
          </a:xfrm>
          <a:prstGeom prst="rect">
            <a:avLst/>
          </a:prstGeom>
        </p:spPr>
      </p:pic>
      <p:sp>
        <p:nvSpPr>
          <p:cNvPr id="11" name="Полилиния 10"/>
          <p:cNvSpPr/>
          <p:nvPr/>
        </p:nvSpPr>
        <p:spPr>
          <a:xfrm rot="5400000">
            <a:off x="3545149" y="-194807"/>
            <a:ext cx="79503" cy="4903668"/>
          </a:xfrm>
          <a:custGeom>
            <a:avLst/>
            <a:gdLst>
              <a:gd name="connsiteX0" fmla="*/ 0 w 0"/>
              <a:gd name="connsiteY0" fmla="*/ 0 h 5448300"/>
              <a:gd name="connsiteX1" fmla="*/ 0 w 0"/>
              <a:gd name="connsiteY1" fmla="*/ 5448300 h 544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448300">
                <a:moveTo>
                  <a:pt x="0" y="0"/>
                </a:moveTo>
                <a:lnTo>
                  <a:pt x="0" y="5448300"/>
                </a:lnTo>
              </a:path>
            </a:pathLst>
          </a:custGeom>
          <a:noFill/>
          <a:ln w="19050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2" name="Полилиния 11"/>
          <p:cNvSpPr/>
          <p:nvPr/>
        </p:nvSpPr>
        <p:spPr>
          <a:xfrm rot="5400000">
            <a:off x="8946827" y="-168279"/>
            <a:ext cx="79503" cy="4903668"/>
          </a:xfrm>
          <a:custGeom>
            <a:avLst/>
            <a:gdLst>
              <a:gd name="connsiteX0" fmla="*/ 0 w 0"/>
              <a:gd name="connsiteY0" fmla="*/ 0 h 5448300"/>
              <a:gd name="connsiteX1" fmla="*/ 0 w 0"/>
              <a:gd name="connsiteY1" fmla="*/ 5448300 h 544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448300">
                <a:moveTo>
                  <a:pt x="0" y="0"/>
                </a:moveTo>
                <a:lnTo>
                  <a:pt x="0" y="5448300"/>
                </a:lnTo>
              </a:path>
            </a:pathLst>
          </a:custGeom>
          <a:noFill/>
          <a:ln w="19050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55333" y="1105387"/>
            <a:ext cx="17070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Технопарк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38213" y="1440768"/>
            <a:ext cx="50578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—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это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площадка, оснащенная необходимой промышленной и технологической инфраструктурой, на территории которой возможно ускоренное осуществление научных исследований и внедрение результатов таких исследований в производство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83250" y="1111762"/>
            <a:ext cx="2892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prstClr val="black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Индустриальный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парк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451483" y="1419520"/>
            <a:ext cx="377103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accent1">
                    <a:lumMod val="50000"/>
                  </a:schemeClr>
                </a:solidFill>
              </a:rPr>
              <a:t>— это инженерно-подготовленная площадка для размещения производства, обеспеченная всей инфраструктурой и услугами профессиональной управляющей 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</a:rPr>
              <a:t>компании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Надпись 1"/>
          <p:cNvSpPr txBox="1">
            <a:spLocks noChangeArrowheads="1"/>
          </p:cNvSpPr>
          <p:nvPr/>
        </p:nvSpPr>
        <p:spPr bwMode="auto">
          <a:xfrm>
            <a:off x="5346612" y="2823697"/>
            <a:ext cx="2376264" cy="1152128"/>
          </a:xfrm>
          <a:prstGeom prst="rect">
            <a:avLst/>
          </a:prstGeom>
          <a:solidFill>
            <a:schemeClr val="lt1">
              <a:lumMod val="100000"/>
              <a:lumOff val="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>
            <a:softEdge rad="635000"/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200" dirty="0" smtClean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Подать заявление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на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получение статуса резидента через Инвестиционный портал </a:t>
            </a:r>
          </a:p>
        </p:txBody>
      </p:sp>
      <p:sp>
        <p:nvSpPr>
          <p:cNvPr id="42" name="Надпись 1"/>
          <p:cNvSpPr txBox="1">
            <a:spLocks noChangeArrowheads="1"/>
          </p:cNvSpPr>
          <p:nvPr/>
        </p:nvSpPr>
        <p:spPr bwMode="auto">
          <a:xfrm>
            <a:off x="8498373" y="2781201"/>
            <a:ext cx="2736304" cy="1152128"/>
          </a:xfrm>
          <a:prstGeom prst="rect">
            <a:avLst/>
          </a:prstGeom>
          <a:solidFill>
            <a:schemeClr val="lt1">
              <a:lumMod val="100000"/>
              <a:lumOff val="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>
            <a:softEdge rad="635000"/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случае положительного решения заключить соглашение о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сотрудничестве</a:t>
            </a:r>
          </a:p>
        </p:txBody>
      </p:sp>
      <p:sp>
        <p:nvSpPr>
          <p:cNvPr id="43" name="Надпись 32"/>
          <p:cNvSpPr txBox="1">
            <a:spLocks/>
          </p:cNvSpPr>
          <p:nvPr/>
        </p:nvSpPr>
        <p:spPr>
          <a:xfrm>
            <a:off x="5403335" y="4692375"/>
            <a:ext cx="5836163" cy="1080120"/>
          </a:xfrm>
          <a:prstGeom prst="rect">
            <a:avLst/>
          </a:prstGeom>
          <a:noFill/>
          <a:ln w="6350">
            <a:solidFill>
              <a:schemeClr val="bg1"/>
            </a:solidFill>
          </a:ln>
          <a:effectLst>
            <a:softEdge rad="635000"/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Есть возможность сэкономить свое время и обратиться за помощью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>
              <a:lnSpc>
                <a:spcPct val="107000"/>
              </a:lnSpc>
            </a:pP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специалистам. </a:t>
            </a:r>
            <a:endParaRPr lang="ru-RU" sz="1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07000"/>
              </a:lnSpc>
            </a:pP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этого необходимо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подать заявку на подбор </a:t>
            </a:r>
            <a:r>
              <a:rPr lang="ru-RU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промплощадки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200" u="sng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https://investrb.ru/ru/business/space/request-investment</a:t>
            </a:r>
            <a:r>
              <a:rPr lang="en-US" sz="1200" u="sng" dirty="0">
                <a:solidFill>
                  <a:srgbClr val="1C6FDE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endParaRPr lang="ru-RU" sz="1200" u="sng" dirty="0">
              <a:solidFill>
                <a:srgbClr val="1C6FDE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Стрелка вправо 43"/>
          <p:cNvSpPr/>
          <p:nvPr/>
        </p:nvSpPr>
        <p:spPr>
          <a:xfrm>
            <a:off x="4687884" y="3452681"/>
            <a:ext cx="671565" cy="131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право 44"/>
          <p:cNvSpPr/>
          <p:nvPr/>
        </p:nvSpPr>
        <p:spPr>
          <a:xfrm>
            <a:off x="7761122" y="3452681"/>
            <a:ext cx="71340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 flipH="1">
            <a:off x="4687884" y="5259330"/>
            <a:ext cx="637036" cy="1408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5346611" y="4640404"/>
            <a:ext cx="5888065" cy="133183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8482903" y="2843358"/>
            <a:ext cx="2736304" cy="1158079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350816" y="2841018"/>
            <a:ext cx="2386457" cy="1156333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368211" y="2700343"/>
            <a:ext cx="3298755" cy="331236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Надпись 9"/>
          <p:cNvSpPr txBox="1">
            <a:spLocks noChangeArrowheads="1"/>
          </p:cNvSpPr>
          <p:nvPr/>
        </p:nvSpPr>
        <p:spPr bwMode="auto">
          <a:xfrm>
            <a:off x="1368211" y="2767531"/>
            <a:ext cx="3312368" cy="3312368"/>
          </a:xfrm>
          <a:prstGeom prst="rect">
            <a:avLst/>
          </a:prstGeom>
          <a:solidFill>
            <a:schemeClr val="lt1">
              <a:lumMod val="100000"/>
              <a:lumOff val="0"/>
            </a:schemeClr>
          </a:solidFill>
          <a:ln w="6350">
            <a:solidFill>
              <a:schemeClr val="bg1"/>
            </a:solidFill>
            <a:miter lim="800000"/>
            <a:headEnd/>
            <a:tailEnd/>
          </a:ln>
          <a:effectLst>
            <a:softEdge rad="635000"/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200" dirty="0" smtClean="0">
              <a:solidFill>
                <a:schemeClr val="accent1">
                  <a:lumMod val="50000"/>
                </a:schemeClr>
              </a:solidFill>
              <a:effectLst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Выберете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технопарк/индустриальный парк, в котором хотите разместиться и ознакомьтесь с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условиями</a:t>
            </a:r>
          </a:p>
          <a:p>
            <a:pPr>
              <a:lnSpc>
                <a:spcPct val="107000"/>
              </a:lnSpc>
            </a:pPr>
            <a:endParaRPr lang="ru-RU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Технопарки </a:t>
            </a:r>
            <a:r>
              <a:rPr lang="ru-RU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://</a:t>
            </a:r>
            <a:r>
              <a:rPr lang="en-US" sz="1200" u="sng" dirty="0" err="1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investrb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.</a:t>
            </a:r>
            <a:r>
              <a:rPr lang="en-US" sz="1200" u="sng" dirty="0" err="1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ru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/</a:t>
            </a:r>
            <a:r>
              <a:rPr lang="en-US" sz="1200" u="sng" dirty="0" err="1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ru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/</a:t>
            </a:r>
            <a:r>
              <a:rPr lang="en-US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business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/</a:t>
            </a:r>
            <a:r>
              <a:rPr lang="en-US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space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/</a:t>
            </a:r>
            <a:r>
              <a:rPr lang="en-US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business</a:t>
            </a:r>
            <a:r>
              <a:rPr lang="ru-RU" sz="1200" u="sng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/</a:t>
            </a:r>
            <a:r>
              <a:rPr lang="ru-RU" sz="1200" dirty="0">
                <a:solidFill>
                  <a:srgbClr val="0070C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1200" dirty="0" smtClean="0">
              <a:solidFill>
                <a:srgbClr val="0070C0"/>
              </a:solidFill>
              <a:effectLst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200" dirty="0">
              <a:solidFill>
                <a:srgbClr val="1C6FDE"/>
              </a:solidFill>
              <a:effectLst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Индустриальные парки </a:t>
            </a:r>
            <a:r>
              <a:rPr lang="ru-RU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https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://</a:t>
            </a:r>
            <a:r>
              <a:rPr lang="en-US" sz="1200" u="sng" dirty="0" err="1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investrb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.</a:t>
            </a:r>
            <a:r>
              <a:rPr lang="en-US" sz="1200" u="sng" dirty="0" err="1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ru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</a:t>
            </a:r>
            <a:r>
              <a:rPr lang="en-US" sz="1200" u="sng" dirty="0" err="1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ru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</a:t>
            </a:r>
            <a:r>
              <a:rPr lang="en-US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business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</a:t>
            </a:r>
            <a:r>
              <a:rPr lang="en-US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space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</a:t>
            </a:r>
            <a:r>
              <a:rPr lang="en-US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industrial</a:t>
            </a:r>
            <a:r>
              <a:rPr lang="ru-RU" sz="1200" u="sng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</a:t>
            </a:r>
            <a:r>
              <a:rPr lang="ru-RU" sz="1200" dirty="0">
                <a:solidFill>
                  <a:srgbClr val="1C6FDE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194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1634117" y="352428"/>
            <a:ext cx="9720808" cy="279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89777" eaLnBrk="1" fontAlgn="auto" latinLnBrk="0" hangingPunct="1">
              <a:lnSpc>
                <a:spcPts val="136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kern="0" noProof="0" dirty="0" smtClean="0">
                <a:solidFill>
                  <a:schemeClr val="tx2">
                    <a:lumMod val="75000"/>
                  </a:schemeClr>
                </a:solidFill>
                <a:latin typeface="Arial" panose="020B0604020202020204"/>
              </a:rPr>
              <a:t>Какие требования предъявляются к резидентам?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1760485" y="2203302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1760485" y="3859770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1751386" y="5422268"/>
            <a:ext cx="288032" cy="369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Google Shape;96;p14"/>
          <p:cNvSpPr txBox="1"/>
          <p:nvPr/>
        </p:nvSpPr>
        <p:spPr>
          <a:xfrm>
            <a:off x="2119105" y="1460189"/>
            <a:ext cx="4210396" cy="1298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ru-RU" sz="1400" dirty="0" smtClean="0"/>
          </a:p>
          <a:p>
            <a:endParaRPr lang="ru-RU" sz="1400" dirty="0" smtClean="0">
              <a:solidFill>
                <a:srgbClr val="1C6FDE"/>
              </a:solidFill>
            </a:endParaRPr>
          </a:p>
          <a:p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Учредительные документы, где имеется указание на осуществление деятельности по проведению исследований, разработок и коммерциализации их результатов по вышеуказанному направлению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/>
          </a:p>
        </p:txBody>
      </p:sp>
      <p:sp>
        <p:nvSpPr>
          <p:cNvPr id="51" name="Google Shape;113;p14"/>
          <p:cNvSpPr txBox="1"/>
          <p:nvPr/>
        </p:nvSpPr>
        <p:spPr>
          <a:xfrm>
            <a:off x="2214265" y="3587084"/>
            <a:ext cx="4115236" cy="96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Компания не находится в процессе ликвидации, реорганизации, банкротства и ее деятельность не приостановлена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действующим законодательством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Российской Федерации</a:t>
            </a:r>
          </a:p>
        </p:txBody>
      </p:sp>
      <p:sp>
        <p:nvSpPr>
          <p:cNvPr id="52" name="Google Shape;129;p14"/>
          <p:cNvSpPr txBox="1"/>
          <p:nvPr/>
        </p:nvSpPr>
        <p:spPr>
          <a:xfrm>
            <a:off x="2195113" y="5130172"/>
            <a:ext cx="4198133" cy="1035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Отсутствие просроченной задолженности                        по заработной плате, налоговым и (или) иным обязательным платежам в бюджетную систему Российской Федерации</a:t>
            </a:r>
          </a:p>
        </p:txBody>
      </p:sp>
      <p:sp>
        <p:nvSpPr>
          <p:cNvPr id="53" name="Google Shape;87;p14"/>
          <p:cNvSpPr txBox="1"/>
          <p:nvPr/>
        </p:nvSpPr>
        <p:spPr>
          <a:xfrm>
            <a:off x="7518196" y="1623369"/>
            <a:ext cx="4244683" cy="1215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ru-RU" sz="1400" dirty="0" smtClean="0">
              <a:solidFill>
                <a:srgbClr val="1C6FDE"/>
              </a:solidFill>
            </a:endParaRPr>
          </a:p>
          <a:p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Наличие лицензии, если осуществляемая компанией деятельность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подлежит лицензированию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соответствии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с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действующим законодательством</a:t>
            </a:r>
          </a:p>
        </p:txBody>
      </p:sp>
      <p:sp>
        <p:nvSpPr>
          <p:cNvPr id="54" name="Стрелка вправо 53"/>
          <p:cNvSpPr/>
          <p:nvPr/>
        </p:nvSpPr>
        <p:spPr>
          <a:xfrm>
            <a:off x="7120091" y="2142253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518197" y="3518411"/>
            <a:ext cx="424468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solidFill>
                <a:srgbClr val="1C6FDE"/>
              </a:solidFill>
            </a:endParaRPr>
          </a:p>
          <a:p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Компания состоит на налоговом учете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на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территории Республики Башкортостан</a:t>
            </a:r>
          </a:p>
        </p:txBody>
      </p:sp>
      <p:sp>
        <p:nvSpPr>
          <p:cNvPr id="56" name="Стрелка вправо 55"/>
          <p:cNvSpPr/>
          <p:nvPr/>
        </p:nvSpPr>
        <p:spPr>
          <a:xfrm>
            <a:off x="7120091" y="3832534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2055361" y="1763464"/>
            <a:ext cx="4337885" cy="111761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055361" y="3453745"/>
            <a:ext cx="4337885" cy="111761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055361" y="5048416"/>
            <a:ext cx="4337885" cy="111761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424995" y="1721634"/>
            <a:ext cx="4337885" cy="111761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424995" y="3430720"/>
            <a:ext cx="4337885" cy="1117618"/>
          </a:xfrm>
          <a:prstGeom prst="rect">
            <a:avLst/>
          </a:prstGeom>
          <a:noFill/>
          <a:ln w="12700" cap="flat" cmpd="sng" algn="ctr">
            <a:solidFill>
              <a:srgbClr val="5B9BD5">
                <a:shade val="50000"/>
              </a:srgbClr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233" y="5688235"/>
            <a:ext cx="576064" cy="49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0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4C61-CCDC-4E2A-A562-15A63F560A7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Дуга 6"/>
          <p:cNvSpPr/>
          <p:nvPr/>
        </p:nvSpPr>
        <p:spPr>
          <a:xfrm>
            <a:off x="1786930" y="2959603"/>
            <a:ext cx="2833585" cy="2833584"/>
          </a:xfrm>
          <a:prstGeom prst="arc">
            <a:avLst>
              <a:gd name="adj1" fmla="val 13313553"/>
              <a:gd name="adj2" fmla="val 8459045"/>
            </a:avLst>
          </a:prstGeom>
          <a:noFill/>
          <a:ln cap="rnd">
            <a:solidFill>
              <a:srgbClr val="092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6" name="Овал 5"/>
          <p:cNvSpPr/>
          <p:nvPr/>
        </p:nvSpPr>
        <p:spPr>
          <a:xfrm>
            <a:off x="2645716" y="2943356"/>
            <a:ext cx="194082" cy="194082"/>
          </a:xfrm>
          <a:prstGeom prst="ellipse">
            <a:avLst/>
          </a:prstGeom>
          <a:solidFill>
            <a:srgbClr val="E0E1E3"/>
          </a:solidFill>
          <a:ln>
            <a:solidFill>
              <a:srgbClr val="092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9" name="Овал 8"/>
          <p:cNvSpPr/>
          <p:nvPr/>
        </p:nvSpPr>
        <p:spPr>
          <a:xfrm>
            <a:off x="3812941" y="3049793"/>
            <a:ext cx="194082" cy="194082"/>
          </a:xfrm>
          <a:prstGeom prst="ellipse">
            <a:avLst/>
          </a:prstGeom>
          <a:solidFill>
            <a:srgbClr val="E0E1E3"/>
          </a:solidFill>
          <a:ln>
            <a:solidFill>
              <a:srgbClr val="092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0" name="Овал 9"/>
          <p:cNvSpPr/>
          <p:nvPr/>
        </p:nvSpPr>
        <p:spPr>
          <a:xfrm>
            <a:off x="4438082" y="4634545"/>
            <a:ext cx="194082" cy="194082"/>
          </a:xfrm>
          <a:prstGeom prst="ellipse">
            <a:avLst/>
          </a:prstGeom>
          <a:solidFill>
            <a:srgbClr val="E0E1E3"/>
          </a:solidFill>
          <a:ln>
            <a:solidFill>
              <a:srgbClr val="092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1" name="Овал 10"/>
          <p:cNvSpPr/>
          <p:nvPr/>
        </p:nvSpPr>
        <p:spPr>
          <a:xfrm>
            <a:off x="3106990" y="5706765"/>
            <a:ext cx="194082" cy="194082"/>
          </a:xfrm>
          <a:prstGeom prst="ellipse">
            <a:avLst/>
          </a:prstGeom>
          <a:solidFill>
            <a:srgbClr val="E0E1E3"/>
          </a:solidFill>
          <a:ln>
            <a:solidFill>
              <a:srgbClr val="0929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3" name="Дуга 12"/>
          <p:cNvSpPr/>
          <p:nvPr/>
        </p:nvSpPr>
        <p:spPr>
          <a:xfrm>
            <a:off x="2499013" y="2809693"/>
            <a:ext cx="472546" cy="472546"/>
          </a:xfrm>
          <a:prstGeom prst="arc">
            <a:avLst>
              <a:gd name="adj1" fmla="val 9678083"/>
              <a:gd name="adj2" fmla="val 20511161"/>
            </a:avLst>
          </a:pr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4" name="Дуга 13"/>
          <p:cNvSpPr/>
          <p:nvPr/>
        </p:nvSpPr>
        <p:spPr>
          <a:xfrm>
            <a:off x="3673710" y="2908269"/>
            <a:ext cx="472546" cy="472546"/>
          </a:xfrm>
          <a:prstGeom prst="arc">
            <a:avLst>
              <a:gd name="adj1" fmla="val 2603236"/>
              <a:gd name="adj2" fmla="val 18580737"/>
            </a:avLst>
          </a:pr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5" name="Дуга 14"/>
          <p:cNvSpPr/>
          <p:nvPr/>
        </p:nvSpPr>
        <p:spPr>
          <a:xfrm>
            <a:off x="4298850" y="4503592"/>
            <a:ext cx="472546" cy="472546"/>
          </a:xfrm>
          <a:prstGeom prst="arc">
            <a:avLst>
              <a:gd name="adj1" fmla="val 69615"/>
              <a:gd name="adj2" fmla="val 15250382"/>
            </a:avLst>
          </a:pr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16" name="Дуга 15"/>
          <p:cNvSpPr/>
          <p:nvPr/>
        </p:nvSpPr>
        <p:spPr>
          <a:xfrm rot="1582278">
            <a:off x="2971884" y="5567533"/>
            <a:ext cx="472546" cy="472546"/>
          </a:xfrm>
          <a:prstGeom prst="arc">
            <a:avLst>
              <a:gd name="adj1" fmla="val 20006130"/>
              <a:gd name="adj2" fmla="val 8718015"/>
            </a:avLst>
          </a:pr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8" name="Полилиния 7"/>
          <p:cNvSpPr/>
          <p:nvPr/>
        </p:nvSpPr>
        <p:spPr>
          <a:xfrm>
            <a:off x="3968965" y="2975917"/>
            <a:ext cx="90458" cy="90458"/>
          </a:xfrm>
          <a:custGeom>
            <a:avLst/>
            <a:gdLst>
              <a:gd name="connsiteX0" fmla="*/ 0 w 95415"/>
              <a:gd name="connsiteY0" fmla="*/ 95415 h 95415"/>
              <a:gd name="connsiteX1" fmla="*/ 95415 w 95415"/>
              <a:gd name="connsiteY1" fmla="*/ 0 h 95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415" h="95415">
                <a:moveTo>
                  <a:pt x="0" y="95415"/>
                </a:moveTo>
                <a:lnTo>
                  <a:pt x="95415" y="0"/>
                </a:lnTo>
              </a:path>
            </a:pathLst>
          </a:cu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20" name="Полилиния 19"/>
          <p:cNvSpPr/>
          <p:nvPr/>
        </p:nvSpPr>
        <p:spPr>
          <a:xfrm>
            <a:off x="4631715" y="4713113"/>
            <a:ext cx="150765" cy="0"/>
          </a:xfrm>
          <a:custGeom>
            <a:avLst/>
            <a:gdLst>
              <a:gd name="connsiteX0" fmla="*/ 0 w 159026"/>
              <a:gd name="connsiteY0" fmla="*/ 0 h 0"/>
              <a:gd name="connsiteX1" fmla="*/ 159026 w 15902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9026">
                <a:moveTo>
                  <a:pt x="0" y="0"/>
                </a:moveTo>
                <a:lnTo>
                  <a:pt x="159026" y="0"/>
                </a:lnTo>
              </a:path>
            </a:pathLst>
          </a:custGeom>
          <a:noFill/>
          <a:ln>
            <a:solidFill>
              <a:srgbClr val="09296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86"/>
          </a:p>
        </p:txBody>
      </p:sp>
      <p:sp>
        <p:nvSpPr>
          <p:cNvPr id="22" name="Прямоугольник 21"/>
          <p:cNvSpPr/>
          <p:nvPr/>
        </p:nvSpPr>
        <p:spPr>
          <a:xfrm>
            <a:off x="115085" y="1513133"/>
            <a:ext cx="4516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Освобождение от налогообложения, в отношении недвижимого имущества, расположенного на территории парка, используемого в целях осуществления деятельности промышленного парка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059423" y="2598881"/>
            <a:ext cx="31121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Право на налоговую льготу в течение 10 налоговых периодов по налогу на имущество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515921" y="5834275"/>
            <a:ext cx="41703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Льготный доступ к консультационным, бухгалтерским, юридическим и другим услугам управляющей компании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862528" y="4444116"/>
            <a:ext cx="38118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Доступ к технологической инфраструктуре, льготная аренда помещений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176296" y="1399977"/>
            <a:ext cx="4542067" cy="703041"/>
          </a:xfrm>
          <a:prstGeom prst="rect">
            <a:avLst/>
          </a:prstGeom>
          <a:noFill/>
        </p:spPr>
        <p:txBody>
          <a:bodyPr wrap="square" lIns="86645" tIns="43321" rIns="86645" bIns="43321">
            <a:spAutoFit/>
          </a:bodyPr>
          <a:lstStyle/>
          <a:p>
            <a:pPr lvl="0" algn="r"/>
            <a:r>
              <a:rPr lang="ru-RU" sz="2000" b="1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Кто может стать резидентом        технопарка/индустриального парка?</a:t>
            </a:r>
            <a:endParaRPr lang="ru-RU" sz="2000" b="1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52338" y="3794233"/>
            <a:ext cx="3661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800" b="1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Какие преимущества есть у резидентов технопарка/     индустриального парка?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70418" y="2361462"/>
            <a:ext cx="4176464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Индивидуальные предприниматели                            и юридические лица, ведущие деятельность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 </a:t>
            </a:r>
          </a:p>
          <a:p>
            <a:pPr algn="r"/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в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научной сфере, производстве,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IT-технологиях                                   и зарегистрированные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на территории </a:t>
            </a:r>
            <a:r>
              <a:rPr lang="ru-RU" sz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 Республики </a:t>
            </a:r>
            <a:r>
              <a:rPr lang="ru-RU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Arial" charset="0"/>
              </a:rPr>
              <a:t>Башкортостан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11244" y="2930389"/>
            <a:ext cx="263025" cy="24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7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79522" y="3043430"/>
            <a:ext cx="263025" cy="24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7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98354" y="4621897"/>
            <a:ext cx="263025" cy="24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7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72209" y="5673782"/>
            <a:ext cx="263025" cy="24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70" b="1" dirty="0">
                <a:solidFill>
                  <a:srgbClr val="C0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151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7959</TotalTime>
  <Words>270</Words>
  <Application>Microsoft Office PowerPoint</Application>
  <PresentationFormat>Произвольный</PresentationFormat>
  <Paragraphs>46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Verdana</vt:lpstr>
      <vt:lpstr>Z_1_Президиум Правительство_509_16x9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Лотыш Марина Александровна</cp:lastModifiedBy>
  <cp:revision>565</cp:revision>
  <cp:lastPrinted>2020-11-12T14:45:58Z</cp:lastPrinted>
  <dcterms:created xsi:type="dcterms:W3CDTF">2020-09-18T12:06:36Z</dcterms:created>
  <dcterms:modified xsi:type="dcterms:W3CDTF">2022-06-30T09:19:17Z</dcterms:modified>
</cp:coreProperties>
</file>